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6" r:id="rId2"/>
    <p:sldId id="259" r:id="rId3"/>
    <p:sldId id="260" r:id="rId4"/>
    <p:sldId id="262" r:id="rId5"/>
    <p:sldId id="261" r:id="rId6"/>
    <p:sldId id="265" r:id="rId7"/>
    <p:sldId id="266" r:id="rId8"/>
    <p:sldId id="264" r:id="rId9"/>
    <p:sldId id="263" r:id="rId10"/>
    <p:sldId id="267" r:id="rId11"/>
    <p:sldId id="258"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438" autoAdjust="0"/>
    <p:restoredTop sz="78878" autoAdjust="0"/>
  </p:normalViewPr>
  <p:slideViewPr>
    <p:cSldViewPr>
      <p:cViewPr>
        <p:scale>
          <a:sx n="66" d="100"/>
          <a:sy n="66" d="100"/>
        </p:scale>
        <p:origin x="-2202" y="-59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629EB84-52DD-4E7C-A970-B2413EF4D77E}" type="datetimeFigureOut">
              <a:rPr lang="en-US" smtClean="0"/>
              <a:pPr/>
              <a:t>11/11/2014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41E976E-7317-447A-9596-C104FFFB1BA2}"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Introduce myself</a:t>
            </a:r>
          </a:p>
          <a:p>
            <a:endParaRPr lang="en-US" dirty="0" smtClean="0"/>
          </a:p>
          <a:p>
            <a:r>
              <a:rPr lang="en-US" dirty="0" smtClean="0"/>
              <a:t>Purpose</a:t>
            </a:r>
            <a:r>
              <a:rPr lang="en-US" baseline="0" dirty="0" smtClean="0"/>
              <a:t> – Explain what the secret is and how it pertains to us in the field of software engineering</a:t>
            </a:r>
          </a:p>
          <a:p>
            <a:r>
              <a:rPr lang="en-US" baseline="0" dirty="0" smtClean="0"/>
              <a:t>and provide an overview of the surrounding details to give context</a:t>
            </a:r>
            <a:endParaRPr lang="en-US" dirty="0" smtClean="0"/>
          </a:p>
        </p:txBody>
      </p:sp>
      <p:sp>
        <p:nvSpPr>
          <p:cNvPr id="4" name="Slide Number Placeholder 3"/>
          <p:cNvSpPr>
            <a:spLocks noGrp="1"/>
          </p:cNvSpPr>
          <p:nvPr>
            <p:ph type="sldNum" sz="quarter" idx="10"/>
          </p:nvPr>
        </p:nvSpPr>
        <p:spPr/>
        <p:txBody>
          <a:bodyPr/>
          <a:lstStyle/>
          <a:p>
            <a:fld id="{241E976E-7317-447A-9596-C104FFFB1BA2}"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Joel states</a:t>
            </a:r>
            <a:r>
              <a:rPr lang="en-US" baseline="0" dirty="0" smtClean="0"/>
              <a:t> you’re crazy if you bring a customer into the room as a member of the team. Extreme programming folks</a:t>
            </a:r>
            <a:endParaRPr lang="en-US" dirty="0" smtClean="0"/>
          </a:p>
          <a:p>
            <a:endParaRPr lang="en-US" dirty="0" smtClean="0"/>
          </a:p>
          <a:p>
            <a:endParaRPr lang="en-US" dirty="0" smtClean="0"/>
          </a:p>
          <a:p>
            <a:endParaRPr lang="en-US" dirty="0" smtClean="0"/>
          </a:p>
          <a:p>
            <a:r>
              <a:rPr lang="en-US" dirty="0" smtClean="0"/>
              <a:t>Imagined</a:t>
            </a:r>
            <a:r>
              <a:rPr lang="en-US" baseline="0" dirty="0" smtClean="0"/>
              <a:t> and real needs distinguished from steering customer.</a:t>
            </a:r>
            <a:endParaRPr lang="en-US" dirty="0"/>
          </a:p>
        </p:txBody>
      </p:sp>
      <p:sp>
        <p:nvSpPr>
          <p:cNvPr id="4" name="Slide Number Placeholder 3"/>
          <p:cNvSpPr>
            <a:spLocks noGrp="1"/>
          </p:cNvSpPr>
          <p:nvPr>
            <p:ph type="sldNum" sz="quarter" idx="10"/>
          </p:nvPr>
        </p:nvSpPr>
        <p:spPr/>
        <p:txBody>
          <a:bodyPr/>
          <a:lstStyle/>
          <a:p>
            <a:fld id="{241E976E-7317-447A-9596-C104FFFB1BA2}" type="slidenum">
              <a:rPr lang="en-US" smtClean="0"/>
              <a:pPr/>
              <a:t>10</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Now to alleviate everyone’s pressing question of what the iceberg secret is</a:t>
            </a:r>
          </a:p>
          <a:p>
            <a:endParaRPr lang="en-US" dirty="0" smtClean="0"/>
          </a:p>
          <a:p>
            <a:r>
              <a:rPr lang="en-US" dirty="0" smtClean="0"/>
              <a:t>First and foremost</a:t>
            </a:r>
            <a:r>
              <a:rPr lang="en-US" baseline="0" dirty="0" smtClean="0"/>
              <a:t> it is an analogy by Joel representing the relationship between customers, non-technical managers, and software developers</a:t>
            </a:r>
          </a:p>
          <a:p>
            <a:endParaRPr lang="en-US" baseline="0" dirty="0" smtClean="0"/>
          </a:p>
          <a:p>
            <a:r>
              <a:rPr lang="en-US" sz="1200" b="0" i="0" kern="1200" dirty="0" smtClean="0">
                <a:solidFill>
                  <a:schemeClr val="tx1"/>
                </a:solidFill>
                <a:latin typeface="+mn-lt"/>
                <a:ea typeface="+mn-ea"/>
                <a:cs typeface="+mn-cs"/>
              </a:rPr>
              <a:t>You know how an iceberg is 90% underwater? Well, most software is like that too -- there's a pretty user interface that takes about 10% of the work, and then 90% of the programming work is under the covers. </a:t>
            </a:r>
            <a:endParaRPr lang="en-US" baseline="0" dirty="0" smtClean="0"/>
          </a:p>
          <a:p>
            <a:endParaRPr lang="en-US" baseline="0" dirty="0" smtClean="0"/>
          </a:p>
          <a:p>
            <a:endParaRPr lang="en-US" baseline="0" dirty="0" smtClean="0"/>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241E976E-7317-447A-9596-C104FFFB1BA2}"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Remaining</a:t>
            </a:r>
            <a:r>
              <a:rPr lang="en-US" baseline="0" dirty="0" smtClean="0"/>
              <a:t> time spent is thought of as “software developers twiddling their thumbs” not getting any real work done.</a:t>
            </a:r>
          </a:p>
          <a:p>
            <a:endParaRPr lang="en-US" baseline="0" dirty="0" smtClean="0"/>
          </a:p>
          <a:p>
            <a:r>
              <a:rPr lang="en-US" baseline="0" dirty="0" smtClean="0"/>
              <a:t>The secret is that people who aren’t programmers do not understand that the UI is not a measurement of how well the project is going.</a:t>
            </a:r>
          </a:p>
          <a:p>
            <a:endParaRPr lang="en-US" dirty="0" smtClean="0"/>
          </a:p>
          <a:p>
            <a:r>
              <a:rPr lang="en-US" dirty="0" smtClean="0"/>
              <a:t>Angry managers and customers</a:t>
            </a:r>
            <a:r>
              <a:rPr lang="en-US" baseline="0" dirty="0" smtClean="0"/>
              <a:t> can cause issues, managers may fire who they think is the “slacker” of the group in order to light a fire to the group of engineers</a:t>
            </a:r>
            <a:endParaRPr lang="en-US" dirty="0"/>
          </a:p>
        </p:txBody>
      </p:sp>
      <p:sp>
        <p:nvSpPr>
          <p:cNvPr id="4" name="Slide Number Placeholder 3"/>
          <p:cNvSpPr>
            <a:spLocks noGrp="1"/>
          </p:cNvSpPr>
          <p:nvPr>
            <p:ph type="sldNum" sz="quarter" idx="10"/>
          </p:nvPr>
        </p:nvSpPr>
        <p:spPr/>
        <p:txBody>
          <a:bodyPr/>
          <a:lstStyle/>
          <a:p>
            <a:fld id="{241E976E-7317-447A-9596-C104FFFB1BA2}"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Visual representation</a:t>
            </a:r>
            <a:r>
              <a:rPr lang="en-US" baseline="0" dirty="0" smtClean="0"/>
              <a:t> of the iceberg secret</a:t>
            </a:r>
            <a:endParaRPr lang="en-US" dirty="0"/>
          </a:p>
        </p:txBody>
      </p:sp>
      <p:sp>
        <p:nvSpPr>
          <p:cNvPr id="4" name="Slide Number Placeholder 3"/>
          <p:cNvSpPr>
            <a:spLocks noGrp="1"/>
          </p:cNvSpPr>
          <p:nvPr>
            <p:ph type="sldNum" sz="quarter" idx="10"/>
          </p:nvPr>
        </p:nvSpPr>
        <p:spPr/>
        <p:txBody>
          <a:bodyPr/>
          <a:lstStyle/>
          <a:p>
            <a:fld id="{241E976E-7317-447A-9596-C104FFFB1BA2}"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Ferrari example</a:t>
            </a:r>
          </a:p>
          <a:p>
            <a:r>
              <a:rPr lang="en-US" dirty="0" smtClean="0"/>
              <a:t>All about what the customer</a:t>
            </a:r>
            <a:r>
              <a:rPr lang="en-US" baseline="0" dirty="0" smtClean="0"/>
              <a:t> perceives</a:t>
            </a:r>
          </a:p>
          <a:p>
            <a:endParaRPr lang="en-US" baseline="0" dirty="0" smtClean="0"/>
          </a:p>
          <a:p>
            <a:r>
              <a:rPr lang="en-US" dirty="0" smtClean="0"/>
              <a:t>When a customer</a:t>
            </a:r>
            <a:r>
              <a:rPr lang="en-US" baseline="0" dirty="0" smtClean="0"/>
              <a:t> or manager sees a bad user interface they think “bad program” or poor quality even if the functionality is almost done. Well no that’s not right, we almost have the program done, we’re just waiting on the graphic artist</a:t>
            </a:r>
          </a:p>
          <a:p>
            <a:endParaRPr lang="en-US" baseline="0" dirty="0" smtClean="0"/>
          </a:p>
          <a:p>
            <a:r>
              <a:rPr lang="en-US" baseline="0" dirty="0" smtClean="0"/>
              <a:t>When a customer or manager sees a very nice looking user interface they think it’s almost done, or “how hard could it be to add the working stuff.”</a:t>
            </a:r>
          </a:p>
          <a:p>
            <a:endParaRPr lang="en-US" baseline="0" dirty="0" smtClean="0"/>
          </a:p>
          <a:p>
            <a:r>
              <a:rPr lang="en-US" baseline="0" dirty="0" smtClean="0"/>
              <a:t>If a customer is presented with a good UI and no functionality it’s likely that their choice will be the good UI </a:t>
            </a:r>
            <a:r>
              <a:rPr lang="en-US" baseline="0" dirty="0" err="1" smtClean="0"/>
              <a:t>vs</a:t>
            </a:r>
            <a:r>
              <a:rPr lang="en-US" baseline="0" dirty="0" smtClean="0"/>
              <a:t> the program with a bad </a:t>
            </a:r>
            <a:r>
              <a:rPr lang="en-US" baseline="0" dirty="0" err="1" smtClean="0"/>
              <a:t>ui</a:t>
            </a:r>
            <a:r>
              <a:rPr lang="en-US" baseline="0" dirty="0" smtClean="0"/>
              <a:t> and all the functionality in the world.</a:t>
            </a:r>
          </a:p>
          <a:p>
            <a:endParaRPr lang="en-US" baseline="0" dirty="0" smtClean="0"/>
          </a:p>
          <a:p>
            <a:r>
              <a:rPr lang="en-US" baseline="0" dirty="0" smtClean="0"/>
              <a:t>Let managers goof off with the UI and placement of logos and useless stuff.</a:t>
            </a:r>
          </a:p>
          <a:p>
            <a:endParaRPr lang="en-US" baseline="0" dirty="0" smtClean="0"/>
          </a:p>
          <a:p>
            <a:r>
              <a:rPr lang="en-US" baseline="0" dirty="0" smtClean="0"/>
              <a:t>Customers want to see pretty pixels. </a:t>
            </a:r>
            <a:r>
              <a:rPr lang="en-US" sz="1200" b="0" i="0" kern="1200" dirty="0" smtClean="0">
                <a:solidFill>
                  <a:schemeClr val="tx1"/>
                </a:solidFill>
                <a:latin typeface="+mn-lt"/>
                <a:ea typeface="+mn-ea"/>
                <a:cs typeface="+mn-cs"/>
              </a:rPr>
              <a:t>"oh, they changed the planet from Jupiter to Saturn. Cool." Never mind what they really did.</a:t>
            </a:r>
            <a:endParaRPr lang="en-US" dirty="0"/>
          </a:p>
        </p:txBody>
      </p:sp>
      <p:sp>
        <p:nvSpPr>
          <p:cNvPr id="4" name="Slide Number Placeholder 3"/>
          <p:cNvSpPr>
            <a:spLocks noGrp="1"/>
          </p:cNvSpPr>
          <p:nvPr>
            <p:ph type="sldNum" sz="quarter" idx="10"/>
          </p:nvPr>
        </p:nvSpPr>
        <p:spPr/>
        <p:txBody>
          <a:bodyPr/>
          <a:lstStyle/>
          <a:p>
            <a:fld id="{241E976E-7317-447A-9596-C104FFFB1BA2}"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So this is the program thus</a:t>
            </a:r>
            <a:r>
              <a:rPr lang="en-US" baseline="0" dirty="0" smtClean="0"/>
              <a:t> far; looks neat, must be almost done, can’t be too hard to add the “stuff that does stuff”</a:t>
            </a:r>
            <a:endParaRPr lang="en-US" dirty="0"/>
          </a:p>
        </p:txBody>
      </p:sp>
      <p:sp>
        <p:nvSpPr>
          <p:cNvPr id="4" name="Slide Number Placeholder 3"/>
          <p:cNvSpPr>
            <a:spLocks noGrp="1"/>
          </p:cNvSpPr>
          <p:nvPr>
            <p:ph type="sldNum" sz="quarter" idx="10"/>
          </p:nvPr>
        </p:nvSpPr>
        <p:spPr/>
        <p:txBody>
          <a:bodyPr/>
          <a:lstStyle/>
          <a:p>
            <a:fld id="{241E976E-7317-447A-9596-C104FFFB1BA2}"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Alright customer,</a:t>
            </a:r>
            <a:r>
              <a:rPr lang="en-US" baseline="0" dirty="0" smtClean="0"/>
              <a:t> we got everything working, just waiting on the graphics from our artist</a:t>
            </a:r>
            <a:endParaRPr lang="en-US" dirty="0"/>
          </a:p>
        </p:txBody>
      </p:sp>
      <p:sp>
        <p:nvSpPr>
          <p:cNvPr id="4" name="Slide Number Placeholder 3"/>
          <p:cNvSpPr>
            <a:spLocks noGrp="1"/>
          </p:cNvSpPr>
          <p:nvPr>
            <p:ph type="sldNum" sz="quarter" idx="10"/>
          </p:nvPr>
        </p:nvSpPr>
        <p:spPr/>
        <p:txBody>
          <a:bodyPr/>
          <a:lstStyle/>
          <a:p>
            <a:fld id="{241E976E-7317-447A-9596-C104FFFB1BA2}"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Provide</a:t>
            </a:r>
            <a:r>
              <a:rPr lang="en-US" baseline="0" dirty="0" smtClean="0"/>
              <a:t> a detailed schedule so people can see that progress is actually being made, and software is on track to being completed in time</a:t>
            </a:r>
          </a:p>
          <a:p>
            <a:endParaRPr lang="en-US" baseline="0" dirty="0" smtClean="0"/>
          </a:p>
          <a:p>
            <a:r>
              <a:rPr lang="en-US" baseline="0" dirty="0" smtClean="0"/>
              <a:t>Present a UI in a polished fancy manner, potentially leave out some parts so customers and managers can see that features are being built.</a:t>
            </a:r>
          </a:p>
          <a:p>
            <a:endParaRPr lang="en-US" baseline="0" dirty="0" smtClean="0"/>
          </a:p>
          <a:p>
            <a:r>
              <a:rPr lang="en-US" baseline="0" dirty="0" smtClean="0"/>
              <a:t>Customers that see a fake data set may be an expert in that field, and just simply cannot resist discussing the obviously wrong data, indicating to them that the program is obviously wrong.</a:t>
            </a:r>
            <a:endParaRPr lang="en-US" dirty="0"/>
          </a:p>
        </p:txBody>
      </p:sp>
      <p:sp>
        <p:nvSpPr>
          <p:cNvPr id="4" name="Slide Number Placeholder 3"/>
          <p:cNvSpPr>
            <a:spLocks noGrp="1"/>
          </p:cNvSpPr>
          <p:nvPr>
            <p:ph type="sldNum" sz="quarter" idx="10"/>
          </p:nvPr>
        </p:nvSpPr>
        <p:spPr/>
        <p:txBody>
          <a:bodyPr/>
          <a:lstStyle/>
          <a:p>
            <a:fld id="{241E976E-7317-447A-9596-C104FFFB1BA2}"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Customer may have whims, magazine on airplane</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YOU have to do the research. YOU have to figure out a design that solves the problem that the customer has in a pleasing way.</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Probing questions</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Analogy, kitchen design, house design</a:t>
            </a:r>
            <a:endParaRPr lang="en-US" dirty="0"/>
          </a:p>
        </p:txBody>
      </p:sp>
      <p:sp>
        <p:nvSpPr>
          <p:cNvPr id="4" name="Slide Number Placeholder 3"/>
          <p:cNvSpPr>
            <a:spLocks noGrp="1"/>
          </p:cNvSpPr>
          <p:nvPr>
            <p:ph type="sldNum" sz="quarter" idx="10"/>
          </p:nvPr>
        </p:nvSpPr>
        <p:spPr/>
        <p:txBody>
          <a:bodyPr/>
          <a:lstStyle/>
          <a:p>
            <a:fld id="{241E976E-7317-447A-9596-C104FFFB1BA2}"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1D8BD707-D9CF-40AE-B4C6-C98DA3205C09}" type="datetimeFigureOut">
              <a:rPr lang="en-US" smtClean="0"/>
              <a:pPr/>
              <a:t>11/11/2014</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Titl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11/11/2014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7470648" cy="1143000"/>
          </a:xfrm>
        </p:spPr>
        <p:txBody>
          <a:bodyPr anchor="ctr"/>
          <a:lstStyle>
            <a:lvl1pPr algn="l">
              <a:defRPr sz="4600"/>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11/11/2014</a:t>
            </a:fld>
            <a:endParaRPr lang="en-US"/>
          </a:p>
        </p:txBody>
      </p:sp>
      <p:sp>
        <p:nvSpPr>
          <p:cNvPr id="8" name="Slide Number Placeholder 7"/>
          <p:cNvSpPr>
            <a:spLocks noGrp="1"/>
          </p:cNvSpPr>
          <p:nvPr>
            <p:ph type="sldNum" sz="quarter" idx="11"/>
          </p:nvPr>
        </p:nvSpPr>
        <p:spPr/>
        <p:txBody>
          <a:bodyPr/>
          <a:lstStyle/>
          <a:p>
            <a:fld id="{B6F15528-21DE-4FAA-801E-634DDDAF4B2B}" type="slidenum">
              <a:rPr lang="en-US" smtClean="0"/>
              <a:pPr/>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11/11/2014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156448" y="6422064"/>
            <a:ext cx="762000" cy="365125"/>
          </a:xfrm>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457200" y="6422064"/>
            <a:ext cx="2133600" cy="365125"/>
          </a:xfrm>
        </p:spPr>
        <p:txBody>
          <a:bodyPr/>
          <a:lstStyle/>
          <a:p>
            <a:fld id="{1D8BD707-D9CF-40AE-B4C6-C98DA3205C09}" type="datetimeFigureOut">
              <a:rPr lang="en-US" smtClean="0"/>
              <a:pPr/>
              <a:t>11/11/2014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reeform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Freeform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Placeholder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1D8BD707-D9CF-40AE-B4C6-C98DA3205C09}" type="datetimeFigureOut">
              <a:rPr lang="en-US" smtClean="0"/>
              <a:pPr/>
              <a:t>11/11/2014</a:t>
            </a:fld>
            <a:endParaRPr lang="en-US"/>
          </a:p>
        </p:txBody>
      </p:sp>
      <p:sp>
        <p:nvSpPr>
          <p:cNvPr id="22" name="Footer Placeholder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en-US"/>
          </a:p>
        </p:txBody>
      </p:sp>
      <p:sp>
        <p:nvSpPr>
          <p:cNvPr id="18" name="Slide Number Placeholder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discuss.fogcreek.com/joelonsoftware/?cmd=show&amp;ixPost=3676" TargetMode="External"/><Relationship Id="rId2" Type="http://schemas.openxmlformats.org/officeDocument/2006/relationships/hyperlink" Target="http://www.joelonsoftware.com/articles/fog0000000356.html" TargetMode="External"/><Relationship Id="rId1" Type="http://schemas.openxmlformats.org/officeDocument/2006/relationships/slideLayout" Target="../slideLayouts/slideLayout2.xml"/><Relationship Id="rId6" Type="http://schemas.openxmlformats.org/officeDocument/2006/relationships/hyperlink" Target="http://www.howtospotapsychopath.com/2009/05/21/a-surprisingly-un-awful-interface/" TargetMode="External"/><Relationship Id="rId5" Type="http://schemas.openxmlformats.org/officeDocument/2006/relationships/hyperlink" Target="http://creativefan.com/sleek-web-ui-elements-free-psd-download/" TargetMode="External"/><Relationship Id="rId4" Type="http://schemas.openxmlformats.org/officeDocument/2006/relationships/hyperlink" Target="http://www.pvisoftware.com/blog/wp-content/uploads/2013/11/Pegasus_vertex_Iceberg.png"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18488" y="2815590"/>
            <a:ext cx="5907024" cy="1226820"/>
          </a:xfrm>
        </p:spPr>
        <p:txBody>
          <a:bodyPr>
            <a:normAutofit/>
          </a:bodyPr>
          <a:lstStyle/>
          <a:p>
            <a:r>
              <a:rPr lang="en-US" sz="6000" dirty="0" smtClean="0"/>
              <a:t>Iceberg Secret</a:t>
            </a:r>
            <a:endParaRPr lang="en-US" sz="6000" dirty="0"/>
          </a:p>
        </p:txBody>
      </p:sp>
      <p:sp>
        <p:nvSpPr>
          <p:cNvPr id="3" name="Subtitle 2"/>
          <p:cNvSpPr>
            <a:spLocks noGrp="1"/>
          </p:cNvSpPr>
          <p:nvPr>
            <p:ph type="subTitle" idx="1"/>
          </p:nvPr>
        </p:nvSpPr>
        <p:spPr>
          <a:xfrm>
            <a:off x="4419600" y="3733800"/>
            <a:ext cx="3316224" cy="342900"/>
          </a:xfrm>
        </p:spPr>
        <p:txBody>
          <a:bodyPr/>
          <a:lstStyle/>
          <a:p>
            <a:pPr algn="ctr"/>
            <a:r>
              <a:rPr lang="en-US" dirty="0" smtClean="0"/>
              <a:t>By Eric Blumenstock</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mn-lt"/>
              </a:rPr>
              <a:t>Customers Don’t Know (cont.)</a:t>
            </a:r>
            <a:endParaRPr lang="en-US" dirty="0">
              <a:latin typeface="+mn-lt"/>
            </a:endParaRPr>
          </a:p>
        </p:txBody>
      </p:sp>
      <p:sp>
        <p:nvSpPr>
          <p:cNvPr id="3" name="Content Placeholder 2"/>
          <p:cNvSpPr>
            <a:spLocks noGrp="1"/>
          </p:cNvSpPr>
          <p:nvPr>
            <p:ph idx="1"/>
          </p:nvPr>
        </p:nvSpPr>
        <p:spPr/>
        <p:txBody>
          <a:bodyPr/>
          <a:lstStyle/>
          <a:p>
            <a:r>
              <a:rPr lang="en-US" dirty="0" smtClean="0"/>
              <a:t>Two points I disagree with Joel:</a:t>
            </a:r>
          </a:p>
          <a:p>
            <a:r>
              <a:rPr lang="en-US" dirty="0" smtClean="0"/>
              <a:t>Customer in the room</a:t>
            </a:r>
          </a:p>
          <a:p>
            <a:pPr lvl="1"/>
            <a:r>
              <a:rPr lang="en-US" dirty="0" smtClean="0"/>
              <a:t>Depends on the customer</a:t>
            </a:r>
          </a:p>
          <a:p>
            <a:pPr lvl="1"/>
            <a:r>
              <a:rPr lang="en-US" dirty="0" smtClean="0"/>
              <a:t>Probably won’t be the dweeb</a:t>
            </a:r>
          </a:p>
          <a:p>
            <a:pPr lvl="1"/>
            <a:r>
              <a:rPr lang="en-US" dirty="0" smtClean="0"/>
              <a:t>Progress is seen by customer</a:t>
            </a:r>
          </a:p>
          <a:p>
            <a:pPr lvl="1"/>
            <a:r>
              <a:rPr lang="en-US" dirty="0" smtClean="0"/>
              <a:t>Who is buying the software</a:t>
            </a:r>
          </a:p>
          <a:p>
            <a:r>
              <a:rPr lang="en-US" dirty="0" smtClean="0"/>
              <a:t>Customers know what they want</a:t>
            </a:r>
          </a:p>
          <a:p>
            <a:pPr lvl="1"/>
            <a:r>
              <a:rPr lang="en-US" dirty="0" smtClean="0"/>
              <a:t>Steering</a:t>
            </a:r>
          </a:p>
          <a:p>
            <a:pPr lvl="1"/>
            <a:endParaRPr lang="en-US" dirty="0" smtClean="0"/>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Arial" pitchFamily="34" charset="0"/>
                <a:cs typeface="Arial" pitchFamily="34" charset="0"/>
              </a:rPr>
              <a:t>References</a:t>
            </a:r>
            <a:endParaRPr lang="en-US" dirty="0">
              <a:latin typeface="Arial" pitchFamily="34" charset="0"/>
              <a:cs typeface="Arial" pitchFamily="34" charset="0"/>
            </a:endParaRPr>
          </a:p>
        </p:txBody>
      </p:sp>
      <p:sp>
        <p:nvSpPr>
          <p:cNvPr id="3" name="Content Placeholder 2"/>
          <p:cNvSpPr>
            <a:spLocks noGrp="1"/>
          </p:cNvSpPr>
          <p:nvPr>
            <p:ph idx="1"/>
          </p:nvPr>
        </p:nvSpPr>
        <p:spPr/>
        <p:txBody>
          <a:bodyPr>
            <a:normAutofit fontScale="92500" lnSpcReduction="20000"/>
          </a:bodyPr>
          <a:lstStyle/>
          <a:p>
            <a:r>
              <a:rPr lang="en-US" dirty="0" smtClean="0">
                <a:hlinkClick r:id="rId2"/>
              </a:rPr>
              <a:t>http://www.joelonsoftware.com/articles/fog0000000356.html</a:t>
            </a:r>
            <a:endParaRPr lang="en-US" dirty="0" smtClean="0"/>
          </a:p>
          <a:p>
            <a:r>
              <a:rPr lang="en-US" dirty="0" smtClean="0">
                <a:hlinkClick r:id="rId3"/>
              </a:rPr>
              <a:t>http://discuss.fogcreek.com/joelonsoftware/?cmd=show&amp;ixPost=3676</a:t>
            </a:r>
            <a:endParaRPr lang="en-US" dirty="0" smtClean="0"/>
          </a:p>
          <a:p>
            <a:r>
              <a:rPr lang="en-US" dirty="0" smtClean="0">
                <a:hlinkClick r:id="rId4"/>
              </a:rPr>
              <a:t>http://www.pvisoftware.com/blog/wp-content/uploads/2013/11/Pegasus_vertex_Iceberg.png</a:t>
            </a:r>
            <a:endParaRPr lang="en-US" dirty="0" smtClean="0"/>
          </a:p>
          <a:p>
            <a:r>
              <a:rPr lang="en-US" dirty="0" smtClean="0">
                <a:hlinkClick r:id="rId5"/>
              </a:rPr>
              <a:t>http://creativefan.com/sleek-web-ui-elements-free-psd-download/</a:t>
            </a:r>
            <a:endParaRPr lang="en-US" dirty="0" smtClean="0"/>
          </a:p>
          <a:p>
            <a:r>
              <a:rPr lang="en-US" dirty="0" smtClean="0">
                <a:hlinkClick r:id="rId6"/>
              </a:rPr>
              <a:t>http://www.howtospotapsychopath.com/2009/05/21/a-surprisingly-un-awful-interface/</a:t>
            </a:r>
            <a:endParaRPr lang="en-US" dirty="0" smtClean="0"/>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mn-lt"/>
              </a:rPr>
              <a:t>What is the secret?</a:t>
            </a:r>
            <a:endParaRPr lang="en-US" dirty="0">
              <a:latin typeface="+mn-lt"/>
            </a:endParaRPr>
          </a:p>
        </p:txBody>
      </p:sp>
      <p:sp>
        <p:nvSpPr>
          <p:cNvPr id="3" name="Content Placeholder 2"/>
          <p:cNvSpPr>
            <a:spLocks noGrp="1"/>
          </p:cNvSpPr>
          <p:nvPr>
            <p:ph idx="1"/>
          </p:nvPr>
        </p:nvSpPr>
        <p:spPr/>
        <p:txBody>
          <a:bodyPr/>
          <a:lstStyle/>
          <a:p>
            <a:r>
              <a:rPr lang="en-US" dirty="0" smtClean="0"/>
              <a:t>A software analogy by Joel Spolsky describing:</a:t>
            </a:r>
          </a:p>
          <a:p>
            <a:pPr lvl="1"/>
            <a:r>
              <a:rPr lang="en-US" dirty="0" smtClean="0"/>
              <a:t>Customers</a:t>
            </a:r>
          </a:p>
          <a:p>
            <a:pPr lvl="1"/>
            <a:r>
              <a:rPr lang="en-US" dirty="0" smtClean="0"/>
              <a:t>Non-technical Managers</a:t>
            </a:r>
          </a:p>
          <a:p>
            <a:pPr lvl="1"/>
            <a:r>
              <a:rPr lang="en-US" dirty="0" smtClean="0"/>
              <a:t>Software Developers</a:t>
            </a:r>
          </a:p>
          <a:p>
            <a:r>
              <a:rPr lang="en-US" dirty="0" smtClean="0"/>
              <a:t>Onlookers only perceive about 10% of the iceberg – the part above water</a:t>
            </a:r>
          </a:p>
          <a:p>
            <a:endParaRPr lang="en-US"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latin typeface="+mn-lt"/>
              </a:rPr>
              <a:t>What is the secret? (cont.)</a:t>
            </a:r>
            <a:endParaRPr lang="en-US" dirty="0">
              <a:latin typeface="+mn-lt"/>
            </a:endParaRPr>
          </a:p>
        </p:txBody>
      </p:sp>
      <p:sp>
        <p:nvSpPr>
          <p:cNvPr id="3" name="Content Placeholder 2"/>
          <p:cNvSpPr>
            <a:spLocks noGrp="1"/>
          </p:cNvSpPr>
          <p:nvPr>
            <p:ph idx="1"/>
          </p:nvPr>
        </p:nvSpPr>
        <p:spPr/>
        <p:txBody>
          <a:bodyPr/>
          <a:lstStyle/>
          <a:p>
            <a:r>
              <a:rPr lang="en-US" dirty="0" smtClean="0"/>
              <a:t>People who are not software developers do not understand the other 90%</a:t>
            </a:r>
          </a:p>
          <a:p>
            <a:endParaRPr lang="en-US" dirty="0" smtClean="0"/>
          </a:p>
          <a:p>
            <a:r>
              <a:rPr lang="en-US" dirty="0" smtClean="0"/>
              <a:t>User interface as a measurement of project completion</a:t>
            </a:r>
          </a:p>
          <a:p>
            <a:pPr lvl="1"/>
            <a:r>
              <a:rPr lang="en-US" dirty="0" smtClean="0"/>
              <a:t>Angry non-technical managers and customers</a:t>
            </a:r>
          </a:p>
          <a:p>
            <a:pPr lvl="1"/>
            <a:endParaRPr lang="en-US"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latin typeface="+mn-lt"/>
              </a:rPr>
              <a:t>What is the secret? (cont.)</a:t>
            </a:r>
            <a:endParaRPr lang="en-US" dirty="0">
              <a:latin typeface="+mn-lt"/>
            </a:endParaRPr>
          </a:p>
        </p:txBody>
      </p:sp>
      <p:pic>
        <p:nvPicPr>
          <p:cNvPr id="1027" name="Picture 3" descr="C:\Users\Eric\Desktop\Pix.png"/>
          <p:cNvPicPr>
            <a:picLocks noChangeAspect="1" noChangeArrowheads="1"/>
          </p:cNvPicPr>
          <p:nvPr/>
        </p:nvPicPr>
        <p:blipFill>
          <a:blip r:embed="rId3" cstate="print"/>
          <a:srcRect/>
          <a:stretch>
            <a:fillRect/>
          </a:stretch>
        </p:blipFill>
        <p:spPr bwMode="auto">
          <a:xfrm>
            <a:off x="9753600" y="1524000"/>
            <a:ext cx="6502400" cy="4876800"/>
          </a:xfrm>
          <a:prstGeom prst="rect">
            <a:avLst/>
          </a:prstGeom>
          <a:noFill/>
        </p:spPr>
      </p:pic>
      <p:pic>
        <p:nvPicPr>
          <p:cNvPr id="1028" name="Picture 4" descr="C:\Users\Eric\Desktop\Pix.png"/>
          <p:cNvPicPr>
            <a:picLocks noChangeAspect="1" noChangeArrowheads="1"/>
          </p:cNvPicPr>
          <p:nvPr/>
        </p:nvPicPr>
        <p:blipFill>
          <a:blip r:embed="rId4" cstate="print"/>
          <a:srcRect/>
          <a:stretch>
            <a:fillRect/>
          </a:stretch>
        </p:blipFill>
        <p:spPr bwMode="auto">
          <a:xfrm>
            <a:off x="1504950" y="1371600"/>
            <a:ext cx="6134100" cy="4600575"/>
          </a:xfrm>
          <a:prstGeom prst="rect">
            <a:avLst/>
          </a:prstGeom>
          <a:noFill/>
        </p:spPr>
      </p:pic>
      <p:sp>
        <p:nvSpPr>
          <p:cNvPr id="7" name="TextBox 6"/>
          <p:cNvSpPr txBox="1"/>
          <p:nvPr/>
        </p:nvSpPr>
        <p:spPr>
          <a:xfrm>
            <a:off x="3505200" y="6096000"/>
            <a:ext cx="2210862" cy="369332"/>
          </a:xfrm>
          <a:prstGeom prst="rect">
            <a:avLst/>
          </a:prstGeom>
          <a:noFill/>
        </p:spPr>
        <p:txBody>
          <a:bodyPr wrap="none" rtlCol="0">
            <a:spAutoFit/>
          </a:bodyPr>
          <a:lstStyle/>
          <a:p>
            <a:r>
              <a:rPr lang="en-US" dirty="0" smtClean="0"/>
              <a:t>Source: </a:t>
            </a:r>
            <a:r>
              <a:rPr lang="en-US" dirty="0" err="1" smtClean="0"/>
              <a:t>pvisoftware</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latin typeface="+mn-lt"/>
              </a:rPr>
              <a:t>Spolsky’s</a:t>
            </a:r>
            <a:r>
              <a:rPr lang="en-US" dirty="0" smtClean="0">
                <a:latin typeface="+mn-lt"/>
              </a:rPr>
              <a:t> Corollaries</a:t>
            </a:r>
            <a:endParaRPr lang="en-US" dirty="0">
              <a:latin typeface="+mn-lt"/>
            </a:endParaRPr>
          </a:p>
        </p:txBody>
      </p:sp>
      <p:sp>
        <p:nvSpPr>
          <p:cNvPr id="3" name="Content Placeholder 2"/>
          <p:cNvSpPr>
            <a:spLocks noGrp="1"/>
          </p:cNvSpPr>
          <p:nvPr>
            <p:ph idx="1"/>
          </p:nvPr>
        </p:nvSpPr>
        <p:spPr/>
        <p:txBody>
          <a:bodyPr>
            <a:normAutofit/>
          </a:bodyPr>
          <a:lstStyle/>
          <a:p>
            <a:r>
              <a:rPr lang="en-US" dirty="0" smtClean="0"/>
              <a:t>Five corollaries</a:t>
            </a:r>
          </a:p>
          <a:p>
            <a:pPr lvl="1"/>
            <a:r>
              <a:rPr lang="en-US" dirty="0" smtClean="0"/>
              <a:t>Bad UI = Bad Program</a:t>
            </a:r>
          </a:p>
          <a:p>
            <a:pPr lvl="1"/>
            <a:r>
              <a:rPr lang="en-US" dirty="0" smtClean="0"/>
              <a:t>Good UI = Almost done program</a:t>
            </a:r>
          </a:p>
          <a:p>
            <a:pPr lvl="1"/>
            <a:r>
              <a:rPr lang="en-US" dirty="0" smtClean="0"/>
              <a:t>Good UI is better than functionality</a:t>
            </a:r>
          </a:p>
          <a:p>
            <a:pPr lvl="1"/>
            <a:r>
              <a:rPr lang="en-US" dirty="0" smtClean="0"/>
              <a:t>If a manager has to sign off on a project provide several designs</a:t>
            </a:r>
          </a:p>
          <a:p>
            <a:pPr lvl="1"/>
            <a:r>
              <a:rPr lang="en-US" dirty="0" smtClean="0"/>
              <a:t>Beautiful screenshots make good programs</a:t>
            </a:r>
          </a:p>
          <a:p>
            <a:r>
              <a:rPr lang="en-US" dirty="0" smtClean="0"/>
              <a:t>Wrong to us, right for users</a:t>
            </a:r>
          </a:p>
          <a:p>
            <a:pPr marL="420624" lvl="1" indent="-384048">
              <a:buSzPct val="80000"/>
              <a:buFont typeface="Wingdings 2"/>
              <a:buChar char=""/>
            </a:pPr>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mn-lt"/>
              </a:rPr>
              <a:t>Good UI or Bad UI</a:t>
            </a:r>
            <a:endParaRPr lang="en-US" dirty="0">
              <a:latin typeface="+mn-lt"/>
            </a:endParaRPr>
          </a:p>
        </p:txBody>
      </p:sp>
      <p:pic>
        <p:nvPicPr>
          <p:cNvPr id="2050" name="Picture 2" descr="C:\Users\Eric\Desktop\CreativeFan_Web_elements_set.jpg"/>
          <p:cNvPicPr>
            <a:picLocks noChangeAspect="1" noChangeArrowheads="1"/>
          </p:cNvPicPr>
          <p:nvPr/>
        </p:nvPicPr>
        <p:blipFill>
          <a:blip r:embed="rId3" cstate="print"/>
          <a:srcRect l="17200" t="16769" r="14800" b="19231"/>
          <a:stretch>
            <a:fillRect/>
          </a:stretch>
        </p:blipFill>
        <p:spPr bwMode="auto">
          <a:xfrm>
            <a:off x="914400" y="1600200"/>
            <a:ext cx="7296150" cy="4463527"/>
          </a:xfrm>
          <a:prstGeom prst="rect">
            <a:avLst/>
          </a:prstGeom>
          <a:noFill/>
        </p:spPr>
      </p:pic>
      <p:sp>
        <p:nvSpPr>
          <p:cNvPr id="6" name="TextBox 5"/>
          <p:cNvSpPr txBox="1"/>
          <p:nvPr/>
        </p:nvSpPr>
        <p:spPr>
          <a:xfrm>
            <a:off x="3421685" y="6248400"/>
            <a:ext cx="2364750" cy="369332"/>
          </a:xfrm>
          <a:prstGeom prst="rect">
            <a:avLst/>
          </a:prstGeom>
          <a:noFill/>
        </p:spPr>
        <p:txBody>
          <a:bodyPr wrap="none" rtlCol="0">
            <a:spAutoFit/>
          </a:bodyPr>
          <a:lstStyle/>
          <a:p>
            <a:r>
              <a:rPr lang="en-US" dirty="0" smtClean="0"/>
              <a:t>Source: Creative Fan</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mn-lt"/>
              </a:rPr>
              <a:t>Good UI or Bad UI (cont.)</a:t>
            </a:r>
            <a:endParaRPr lang="en-US" dirty="0">
              <a:latin typeface="+mn-lt"/>
            </a:endParaRPr>
          </a:p>
        </p:txBody>
      </p:sp>
      <p:pic>
        <p:nvPicPr>
          <p:cNvPr id="4" name="Picture 3" descr="C:\Users\Eric\Desktop\bulkrenameutility.png"/>
          <p:cNvPicPr>
            <a:picLocks noChangeAspect="1" noChangeArrowheads="1"/>
          </p:cNvPicPr>
          <p:nvPr/>
        </p:nvPicPr>
        <p:blipFill>
          <a:blip r:embed="rId3" cstate="print"/>
          <a:srcRect/>
          <a:stretch>
            <a:fillRect/>
          </a:stretch>
        </p:blipFill>
        <p:spPr bwMode="auto">
          <a:xfrm>
            <a:off x="1049549" y="1600200"/>
            <a:ext cx="7044902" cy="4743450"/>
          </a:xfrm>
          <a:prstGeom prst="rect">
            <a:avLst/>
          </a:prstGeom>
          <a:noFill/>
        </p:spPr>
      </p:pic>
      <p:sp>
        <p:nvSpPr>
          <p:cNvPr id="5" name="TextBox 4"/>
          <p:cNvSpPr txBox="1"/>
          <p:nvPr/>
        </p:nvSpPr>
        <p:spPr>
          <a:xfrm>
            <a:off x="2667056" y="6374368"/>
            <a:ext cx="3809889" cy="369332"/>
          </a:xfrm>
          <a:prstGeom prst="rect">
            <a:avLst/>
          </a:prstGeom>
          <a:noFill/>
        </p:spPr>
        <p:txBody>
          <a:bodyPr wrap="none" rtlCol="0">
            <a:spAutoFit/>
          </a:bodyPr>
          <a:lstStyle/>
          <a:p>
            <a:r>
              <a:rPr lang="en-US" dirty="0" smtClean="0"/>
              <a:t>Source: How To Spot A Psychopath</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latin typeface="+mn-lt"/>
              </a:rPr>
              <a:t>Solutions</a:t>
            </a:r>
            <a:endParaRPr lang="en-US" dirty="0">
              <a:latin typeface="+mn-lt"/>
            </a:endParaRPr>
          </a:p>
        </p:txBody>
      </p:sp>
      <p:sp>
        <p:nvSpPr>
          <p:cNvPr id="3" name="Content Placeholder 2"/>
          <p:cNvSpPr>
            <a:spLocks noGrp="1"/>
          </p:cNvSpPr>
          <p:nvPr>
            <p:ph idx="1"/>
          </p:nvPr>
        </p:nvSpPr>
        <p:spPr/>
        <p:txBody>
          <a:bodyPr/>
          <a:lstStyle/>
          <a:p>
            <a:r>
              <a:rPr lang="en-US" dirty="0" smtClean="0"/>
              <a:t>Detailed schedule</a:t>
            </a:r>
          </a:p>
          <a:p>
            <a:pPr lvl="1"/>
            <a:r>
              <a:rPr lang="en-US" dirty="0" smtClean="0"/>
              <a:t>Updated weekly – Shows work is in progress and is completing on time</a:t>
            </a:r>
          </a:p>
          <a:p>
            <a:r>
              <a:rPr lang="en-US" dirty="0" smtClean="0"/>
              <a:t>When presenting UI make it polished</a:t>
            </a:r>
          </a:p>
          <a:p>
            <a:pPr lvl="1"/>
            <a:r>
              <a:rPr lang="en-US" dirty="0" smtClean="0"/>
              <a:t>Even unfinished parts</a:t>
            </a:r>
          </a:p>
          <a:p>
            <a:pPr lvl="1"/>
            <a:r>
              <a:rPr lang="en-US" dirty="0" smtClean="0"/>
              <a:t>Potentially leave out some features till they’re built</a:t>
            </a:r>
          </a:p>
          <a:p>
            <a:r>
              <a:rPr lang="en-US" dirty="0" smtClean="0"/>
              <a:t>If presenting with data, use “real” data</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mn-lt"/>
              </a:rPr>
              <a:t>Customers Don’t Know</a:t>
            </a:r>
            <a:endParaRPr lang="en-US" dirty="0">
              <a:latin typeface="+mn-lt"/>
            </a:endParaRPr>
          </a:p>
        </p:txBody>
      </p:sp>
      <p:sp>
        <p:nvSpPr>
          <p:cNvPr id="3" name="Content Placeholder 2"/>
          <p:cNvSpPr>
            <a:spLocks noGrp="1"/>
          </p:cNvSpPr>
          <p:nvPr>
            <p:ph idx="1"/>
          </p:nvPr>
        </p:nvSpPr>
        <p:spPr/>
        <p:txBody>
          <a:bodyPr/>
          <a:lstStyle/>
          <a:p>
            <a:r>
              <a:rPr lang="en-US" dirty="0" smtClean="0"/>
              <a:t>Most common cause of custom projects failing – The Customer</a:t>
            </a:r>
          </a:p>
          <a:p>
            <a:pPr lvl="1"/>
            <a:r>
              <a:rPr lang="en-US" dirty="0" smtClean="0"/>
              <a:t>Changes</a:t>
            </a:r>
          </a:p>
          <a:p>
            <a:pPr lvl="1"/>
            <a:r>
              <a:rPr lang="en-US" dirty="0" smtClean="0"/>
              <a:t>Indecisiveness</a:t>
            </a:r>
          </a:p>
          <a:p>
            <a:r>
              <a:rPr lang="en-US" dirty="0" smtClean="0"/>
              <a:t>Customers don’t know what they want, stop expecting them to know</a:t>
            </a:r>
          </a:p>
          <a:p>
            <a:pPr lvl="1"/>
            <a:r>
              <a:rPr lang="en-US" dirty="0" smtClean="0"/>
              <a:t>The developers have to figure it out</a:t>
            </a:r>
          </a:p>
          <a:p>
            <a:pPr lvl="1"/>
            <a:r>
              <a:rPr lang="en-US" dirty="0" smtClean="0"/>
              <a:t>Research customer domain</a:t>
            </a:r>
          </a:p>
          <a:p>
            <a:endParaRPr lang="en-US" dirty="0" smtClean="0"/>
          </a:p>
        </p:txBody>
      </p:sp>
    </p:spTree>
  </p:cSld>
  <p:clrMapOvr>
    <a:masterClrMapping/>
  </p:clrMapOvr>
</p:sld>
</file>

<file path=ppt/theme/theme1.xml><?xml version="1.0" encoding="utf-8"?>
<a:theme xmlns:a="http://schemas.openxmlformats.org/drawingml/2006/main" name="Technic">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445</TotalTime>
  <Words>874</Words>
  <Application>Microsoft Office PowerPoint</Application>
  <PresentationFormat>On-screen Show (4:3)</PresentationFormat>
  <Paragraphs>115</Paragraphs>
  <Slides>11</Slides>
  <Notes>10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Technic</vt:lpstr>
      <vt:lpstr>Iceberg Secret</vt:lpstr>
      <vt:lpstr>What is the secret?</vt:lpstr>
      <vt:lpstr>What is the secret? (cont.)</vt:lpstr>
      <vt:lpstr>What is the secret? (cont.)</vt:lpstr>
      <vt:lpstr>Spolsky’s Corollaries</vt:lpstr>
      <vt:lpstr>Good UI or Bad UI</vt:lpstr>
      <vt:lpstr>Good UI or Bad UI (cont.)</vt:lpstr>
      <vt:lpstr>Solutions</vt:lpstr>
      <vt:lpstr>Customers Don’t Know</vt:lpstr>
      <vt:lpstr>Customers Don’t Know (cont.)</vt:lpstr>
      <vt:lpstr>References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Iceberg Secret</dc:title>
  <dc:creator>Eric Blumenstock</dc:creator>
  <cp:lastModifiedBy>Eric Blumenstock</cp:lastModifiedBy>
  <cp:revision>77</cp:revision>
  <dcterms:created xsi:type="dcterms:W3CDTF">2006-08-16T00:00:00Z</dcterms:created>
  <dcterms:modified xsi:type="dcterms:W3CDTF">2014-11-11T08:02:39Z</dcterms:modified>
</cp:coreProperties>
</file>